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Merriweather Black" pitchFamily="2" charset="77"/>
      <p:bold r:id="rId14"/>
      <p:boldItalic r:id="rId15"/>
    </p:embeddedFont>
    <p:embeddedFont>
      <p:font typeface="Roboto" panose="020000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P0CwnnOutuSMnTIrbYDPlP/yuM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 name="Google Shape;17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03517140d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g303517140d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studentaid.gov/fsa-id/create-account/launch"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studentaid.gov/fsa-id/create-account/launch"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studentaid.gov/"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tudentaid.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icansucceed.org/media/cms/ICAN__Why_File_the_FAFSA_FA86A4D60FA2E.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rot="5400000">
            <a:off x="5546413" y="215201"/>
            <a:ext cx="740664" cy="1183349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 name="Google Shape;86;p1"/>
          <p:cNvSpPr/>
          <p:nvPr/>
        </p:nvSpPr>
        <p:spPr>
          <a:xfrm>
            <a:off x="310234" y="354959"/>
            <a:ext cx="6184973" cy="5915212"/>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1"/>
          <p:cNvSpPr/>
          <p:nvPr/>
        </p:nvSpPr>
        <p:spPr>
          <a:xfrm flipH="1">
            <a:off x="7277786" y="1944913"/>
            <a:ext cx="4023360" cy="274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 name="Google Shape;88;p1"/>
          <p:cNvSpPr/>
          <p:nvPr/>
        </p:nvSpPr>
        <p:spPr>
          <a:xfrm rot="5400000">
            <a:off x="11677179" y="6053360"/>
            <a:ext cx="740664" cy="15412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9" name="Google Shape;89;p1"/>
          <p:cNvPicPr preferRelativeResize="0"/>
          <p:nvPr/>
        </p:nvPicPr>
        <p:blipFill rotWithShape="1">
          <a:blip r:embed="rId3">
            <a:alphaModFix/>
          </a:blip>
          <a:srcRect/>
          <a:stretch/>
        </p:blipFill>
        <p:spPr>
          <a:xfrm>
            <a:off x="814203" y="440883"/>
            <a:ext cx="7172325" cy="3838575"/>
          </a:xfrm>
          <a:prstGeom prst="rect">
            <a:avLst/>
          </a:prstGeom>
          <a:noFill/>
          <a:ln>
            <a:noFill/>
          </a:ln>
        </p:spPr>
      </p:pic>
      <p:sp>
        <p:nvSpPr>
          <p:cNvPr id="90" name="Google Shape;90;p1"/>
          <p:cNvSpPr txBox="1"/>
          <p:nvPr/>
        </p:nvSpPr>
        <p:spPr>
          <a:xfrm>
            <a:off x="6959895" y="4413446"/>
            <a:ext cx="4408907"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https://studentaid.gov/fsa-id/create-account/launch</a:t>
            </a: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10"/>
          <p:cNvSpPr txBox="1">
            <a:spLocks noGrp="1"/>
          </p:cNvSpPr>
          <p:nvPr>
            <p:ph type="title"/>
          </p:nvPr>
        </p:nvSpPr>
        <p:spPr>
          <a:xfrm>
            <a:off x="643278" y="5480389"/>
            <a:ext cx="3429000" cy="241153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0000"/>
              </a:buClr>
              <a:buSzPct val="100000"/>
              <a:buFont typeface="Arial"/>
              <a:buNone/>
            </a:pPr>
            <a:r>
              <a:rPr lang="en-US" sz="3100" b="0" i="0">
                <a:solidFill>
                  <a:srgbClr val="000000"/>
                </a:solidFill>
                <a:latin typeface="Arial"/>
                <a:ea typeface="Arial"/>
                <a:cs typeface="Arial"/>
                <a:sym typeface="Arial"/>
              </a:rPr>
              <a:t>Meeting </a:t>
            </a:r>
            <a:r>
              <a:rPr lang="en-US" sz="3100">
                <a:solidFill>
                  <a:srgbClr val="000000"/>
                </a:solidFill>
                <a:latin typeface="Arial"/>
                <a:ea typeface="Arial"/>
                <a:cs typeface="Arial"/>
                <a:sym typeface="Arial"/>
              </a:rPr>
              <a:t>college</a:t>
            </a:r>
            <a:r>
              <a:rPr lang="en-US" sz="3100" b="0" i="0">
                <a:solidFill>
                  <a:srgbClr val="000000"/>
                </a:solidFill>
                <a:latin typeface="Arial"/>
                <a:ea typeface="Arial"/>
                <a:cs typeface="Arial"/>
                <a:sym typeface="Arial"/>
              </a:rPr>
              <a:t> and state deadlines can make a difference in the amount of aid a student receives so file ASAP</a:t>
            </a:r>
            <a:br>
              <a:rPr lang="en-US" sz="2400" b="0" i="0">
                <a:solidFill>
                  <a:srgbClr val="000000"/>
                </a:solidFill>
                <a:latin typeface="Arial"/>
                <a:ea typeface="Arial"/>
                <a:cs typeface="Arial"/>
                <a:sym typeface="Arial"/>
              </a:rPr>
            </a:br>
            <a:br>
              <a:rPr lang="en-US" sz="2400">
                <a:latin typeface="Arial"/>
                <a:ea typeface="Arial"/>
                <a:cs typeface="Arial"/>
                <a:sym typeface="Arial"/>
              </a:rPr>
            </a:br>
            <a:br>
              <a:rPr lang="en-US" sz="2400">
                <a:latin typeface="Arial"/>
                <a:ea typeface="Arial"/>
                <a:cs typeface="Arial"/>
                <a:sym typeface="Arial"/>
              </a:rPr>
            </a:br>
            <a:br>
              <a:rPr lang="en-US" sz="2400">
                <a:latin typeface="Arial"/>
                <a:ea typeface="Arial"/>
                <a:cs typeface="Arial"/>
                <a:sym typeface="Arial"/>
              </a:rPr>
            </a:br>
            <a:br>
              <a:rPr lang="en-US" sz="2400">
                <a:latin typeface="Arial"/>
                <a:ea typeface="Arial"/>
                <a:cs typeface="Arial"/>
                <a:sym typeface="Arial"/>
              </a:rPr>
            </a:br>
            <a:br>
              <a:rPr lang="en-US" sz="2400">
                <a:latin typeface="Arial"/>
                <a:ea typeface="Arial"/>
                <a:cs typeface="Arial"/>
                <a:sym typeface="Arial"/>
              </a:rPr>
            </a:br>
            <a:br>
              <a:rPr lang="en-US" sz="2400">
                <a:latin typeface="Arial"/>
                <a:ea typeface="Arial"/>
                <a:cs typeface="Arial"/>
                <a:sym typeface="Arial"/>
              </a:rPr>
            </a:br>
            <a:endParaRPr sz="2400">
              <a:latin typeface="Arial"/>
              <a:ea typeface="Arial"/>
              <a:cs typeface="Arial"/>
              <a:sym typeface="Arial"/>
            </a:endParaRPr>
          </a:p>
        </p:txBody>
      </p:sp>
      <p:sp>
        <p:nvSpPr>
          <p:cNvPr id="179" name="Google Shape;179;p10"/>
          <p:cNvSpPr/>
          <p:nvPr/>
        </p:nvSpPr>
        <p:spPr>
          <a:xfrm>
            <a:off x="643278" y="2573756"/>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 name="Google Shape;180;p10"/>
          <p:cNvSpPr txBox="1">
            <a:spLocks noGrp="1"/>
          </p:cNvSpPr>
          <p:nvPr>
            <p:ph type="body" idx="1"/>
          </p:nvPr>
        </p:nvSpPr>
        <p:spPr>
          <a:xfrm>
            <a:off x="847335" y="815700"/>
            <a:ext cx="3429000" cy="151912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u="sng">
                <a:solidFill>
                  <a:schemeClr val="hlink"/>
                </a:solidFill>
                <a:hlinkClick r:id="rId3"/>
              </a:rPr>
              <a:t>https://studentaid.gov/fsa-id/create-account/launch</a:t>
            </a:r>
            <a:endParaRPr/>
          </a:p>
          <a:p>
            <a:pPr marL="0" lvl="0" indent="0" algn="l" rtl="0">
              <a:lnSpc>
                <a:spcPct val="90000"/>
              </a:lnSpc>
              <a:spcBef>
                <a:spcPts val="1000"/>
              </a:spcBef>
              <a:spcAft>
                <a:spcPts val="0"/>
              </a:spcAft>
              <a:buClr>
                <a:schemeClr val="dk1"/>
              </a:buClr>
              <a:buSzPts val="2200"/>
              <a:buNone/>
            </a:pPr>
            <a:endParaRPr sz="2200"/>
          </a:p>
        </p:txBody>
      </p:sp>
      <p:pic>
        <p:nvPicPr>
          <p:cNvPr id="181" name="Google Shape;181;p10"/>
          <p:cNvPicPr preferRelativeResize="0"/>
          <p:nvPr/>
        </p:nvPicPr>
        <p:blipFill rotWithShape="1">
          <a:blip r:embed="rId4">
            <a:alphaModFix/>
          </a:blip>
          <a:srcRect/>
          <a:stretch/>
        </p:blipFill>
        <p:spPr>
          <a:xfrm>
            <a:off x="4654296" y="1435551"/>
            <a:ext cx="6903720" cy="398689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g303517140d8_0_0"/>
          <p:cNvSpPr/>
          <p:nvPr/>
        </p:nvSpPr>
        <p:spPr>
          <a:xfrm>
            <a:off x="0" y="0"/>
            <a:ext cx="12192000" cy="685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Google Shape;187;g303517140d8_0_0"/>
          <p:cNvSpPr/>
          <p:nvPr/>
        </p:nvSpPr>
        <p:spPr>
          <a:xfrm rot="5400000">
            <a:off x="5546391" y="215214"/>
            <a:ext cx="740700" cy="1183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 name="Google Shape;188;g303517140d8_0_0"/>
          <p:cNvSpPr/>
          <p:nvPr/>
        </p:nvSpPr>
        <p:spPr>
          <a:xfrm flipH="1">
            <a:off x="7277846" y="1944913"/>
            <a:ext cx="4023300" cy="27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g303517140d8_0_0"/>
          <p:cNvSpPr/>
          <p:nvPr/>
        </p:nvSpPr>
        <p:spPr>
          <a:xfrm rot="5400000">
            <a:off x="11677123" y="6053340"/>
            <a:ext cx="740700" cy="154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 name="Google Shape;190;g303517140d8_0_0"/>
          <p:cNvSpPr txBox="1"/>
          <p:nvPr/>
        </p:nvSpPr>
        <p:spPr>
          <a:xfrm>
            <a:off x="5967576" y="4413450"/>
            <a:ext cx="54012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a:solidFill>
                <a:schemeClr val="dk1"/>
              </a:solidFill>
            </a:endParaRPr>
          </a:p>
          <a:p>
            <a:pPr marL="0" marR="0" lvl="0" indent="0" algn="ctr" rtl="0">
              <a:lnSpc>
                <a:spcPct val="100000"/>
              </a:lnSpc>
              <a:spcBef>
                <a:spcPts val="0"/>
              </a:spcBef>
              <a:spcAft>
                <a:spcPts val="0"/>
              </a:spcAft>
              <a:buClr>
                <a:srgbClr val="000000"/>
              </a:buClr>
              <a:buSzPts val="2800"/>
              <a:buFont typeface="Arial"/>
              <a:buNone/>
            </a:pPr>
            <a:endParaRPr sz="2800">
              <a:solidFill>
                <a:schemeClr val="dk1"/>
              </a:solidFill>
            </a:endParaRPr>
          </a:p>
        </p:txBody>
      </p:sp>
      <p:sp>
        <p:nvSpPr>
          <p:cNvPr id="191" name="Google Shape;191;g303517140d8_0_0"/>
          <p:cNvSpPr txBox="1"/>
          <p:nvPr/>
        </p:nvSpPr>
        <p:spPr>
          <a:xfrm>
            <a:off x="7764587" y="262775"/>
            <a:ext cx="406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Merriweather Black"/>
              <a:ea typeface="Merriweather Black"/>
              <a:cs typeface="Merriweather Black"/>
              <a:sym typeface="Merriweather Black"/>
            </a:endParaRPr>
          </a:p>
        </p:txBody>
      </p:sp>
      <p:pic>
        <p:nvPicPr>
          <p:cNvPr id="192" name="Google Shape;192;g303517140d8_0_0"/>
          <p:cNvPicPr preferRelativeResize="0"/>
          <p:nvPr/>
        </p:nvPicPr>
        <p:blipFill rotWithShape="1">
          <a:blip r:embed="rId3">
            <a:alphaModFix/>
          </a:blip>
          <a:srcRect/>
          <a:stretch/>
        </p:blipFill>
        <p:spPr>
          <a:xfrm>
            <a:off x="2666003" y="574883"/>
            <a:ext cx="7172325" cy="3838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3"/>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3"/>
          <p:cNvSpPr/>
          <p:nvPr/>
        </p:nvSpPr>
        <p:spPr>
          <a:xfrm rot="5400000">
            <a:off x="5546413" y="215201"/>
            <a:ext cx="740664" cy="1183349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3"/>
          <p:cNvSpPr/>
          <p:nvPr/>
        </p:nvSpPr>
        <p:spPr>
          <a:xfrm>
            <a:off x="310234" y="354959"/>
            <a:ext cx="6184973" cy="5915212"/>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3"/>
          <p:cNvSpPr/>
          <p:nvPr/>
        </p:nvSpPr>
        <p:spPr>
          <a:xfrm flipH="1">
            <a:off x="7277786" y="1944913"/>
            <a:ext cx="4023360" cy="274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3"/>
          <p:cNvSpPr txBox="1"/>
          <p:nvPr/>
        </p:nvSpPr>
        <p:spPr>
          <a:xfrm>
            <a:off x="7239012" y="559294"/>
            <a:ext cx="4282984" cy="35421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100;p3"/>
          <p:cNvSpPr/>
          <p:nvPr/>
        </p:nvSpPr>
        <p:spPr>
          <a:xfrm rot="5400000">
            <a:off x="11677179" y="6053360"/>
            <a:ext cx="740664" cy="15412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3"/>
          <p:cNvSpPr txBox="1"/>
          <p:nvPr/>
        </p:nvSpPr>
        <p:spPr>
          <a:xfrm>
            <a:off x="355460" y="328215"/>
            <a:ext cx="6094520" cy="50167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33333"/>
              </a:buClr>
              <a:buSzPts val="1600"/>
              <a:buFont typeface="Calibri"/>
              <a:buAutoNum type="arabicPeriod"/>
            </a:pPr>
            <a:r>
              <a:rPr lang="en-US" sz="1600" b="0" i="0" u="none" strike="noStrike" cap="none">
                <a:solidFill>
                  <a:srgbClr val="333333"/>
                </a:solidFill>
                <a:latin typeface="Arial"/>
                <a:ea typeface="Arial"/>
                <a:cs typeface="Arial"/>
                <a:sym typeface="Arial"/>
              </a:rPr>
              <a:t>Go to </a:t>
            </a:r>
            <a:r>
              <a:rPr lang="en-US" sz="1600" b="0" i="0" u="sng" strike="noStrike" cap="none">
                <a:solidFill>
                  <a:srgbClr val="283F6F"/>
                </a:solidFill>
                <a:latin typeface="Arial"/>
                <a:ea typeface="Arial"/>
                <a:cs typeface="Arial"/>
                <a:sym typeface="Arial"/>
                <a:hlinkClick r:id="rId3">
                  <a:extLst>
                    <a:ext uri="{A12FA001-AC4F-418D-AE19-62706E023703}">
                      <ahyp:hlinkClr xmlns:ahyp="http://schemas.microsoft.com/office/drawing/2018/hyperlinkcolor" val="tx"/>
                    </a:ext>
                  </a:extLst>
                </a:hlinkClick>
              </a:rPr>
              <a:t>www.studentaid.gov</a:t>
            </a:r>
            <a:r>
              <a:rPr lang="en-US" sz="1600" b="0" i="0" u="none" strike="noStrike" cap="none">
                <a:solidFill>
                  <a:srgbClr val="333333"/>
                </a:solidFill>
                <a:latin typeface="Arial"/>
                <a:ea typeface="Arial"/>
                <a:cs typeface="Arial"/>
                <a:sym typeface="Arial"/>
              </a:rPr>
              <a:t> and click on "Create an Account“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333333"/>
              </a:buClr>
              <a:buSzPts val="1600"/>
              <a:buFont typeface="Calibri"/>
              <a:buAutoNum type="arabicPeriod"/>
            </a:pPr>
            <a:r>
              <a:rPr lang="en-US" sz="1600" b="0" i="0" u="none" strike="noStrike" cap="none">
                <a:solidFill>
                  <a:srgbClr val="333333"/>
                </a:solidFill>
                <a:latin typeface="Arial"/>
                <a:ea typeface="Arial"/>
                <a:cs typeface="Arial"/>
                <a:sym typeface="Arial"/>
              </a:rPr>
              <a:t>Scroll down and click on "Get Started“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333333"/>
              </a:buClr>
              <a:buSzPts val="1600"/>
              <a:buFont typeface="Calibri"/>
              <a:buAutoNum type="arabicPeriod"/>
            </a:pPr>
            <a:r>
              <a:rPr lang="en-US" sz="1600" b="0" i="0" u="none" strike="noStrike" cap="none">
                <a:solidFill>
                  <a:srgbClr val="333333"/>
                </a:solidFill>
                <a:latin typeface="Arial"/>
                <a:ea typeface="Arial"/>
                <a:cs typeface="Arial"/>
                <a:sym typeface="Arial"/>
              </a:rPr>
              <a:t>Enter your legal name, date of birth and social security number. Make sure this information matches your social security card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333333"/>
              </a:buClr>
              <a:buSzPts val="1600"/>
              <a:buFont typeface="Calibri"/>
              <a:buAutoNum type="arabicPeriod"/>
            </a:pPr>
            <a:r>
              <a:rPr lang="en-US" sz="1600" b="0" i="0" u="none" strike="noStrike" cap="none">
                <a:solidFill>
                  <a:srgbClr val="333333"/>
                </a:solidFill>
                <a:latin typeface="Arial"/>
                <a:ea typeface="Arial"/>
                <a:cs typeface="Arial"/>
                <a:sym typeface="Arial"/>
              </a:rPr>
              <a:t>Create a username, and password and enter your email. </a:t>
            </a:r>
            <a:r>
              <a:rPr lang="en-US" sz="1600" b="1" i="0" u="none" strike="noStrike" cap="none">
                <a:solidFill>
                  <a:srgbClr val="333333"/>
                </a:solidFill>
                <a:latin typeface="Arial"/>
                <a:ea typeface="Arial"/>
                <a:cs typeface="Arial"/>
                <a:sym typeface="Arial"/>
              </a:rPr>
              <a:t>ATTENTION STUDENTS: </a:t>
            </a:r>
            <a:r>
              <a:rPr lang="en-US" sz="1600" b="1" i="1" u="sng" strike="noStrike" cap="none">
                <a:solidFill>
                  <a:srgbClr val="333333"/>
                </a:solidFill>
                <a:latin typeface="Arial"/>
                <a:ea typeface="Arial"/>
                <a:cs typeface="Arial"/>
                <a:sym typeface="Arial"/>
              </a:rPr>
              <a:t>DO NOT</a:t>
            </a:r>
            <a:r>
              <a:rPr lang="en-US" sz="1600" b="1" i="0" u="none" strike="noStrike" cap="none">
                <a:solidFill>
                  <a:srgbClr val="333333"/>
                </a:solidFill>
                <a:latin typeface="Arial"/>
                <a:ea typeface="Arial"/>
                <a:cs typeface="Arial"/>
                <a:sym typeface="Arial"/>
              </a:rPr>
              <a:t> </a:t>
            </a:r>
            <a:r>
              <a:rPr lang="en-US" sz="1600" b="0" i="0" u="none" strike="noStrike" cap="none">
                <a:solidFill>
                  <a:srgbClr val="333333"/>
                </a:solidFill>
                <a:latin typeface="Arial"/>
                <a:ea typeface="Arial"/>
                <a:cs typeface="Arial"/>
                <a:sym typeface="Arial"/>
              </a:rPr>
              <a:t>use your high school email address, as it may not be active after you graduate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333333"/>
              </a:buClr>
              <a:buSzPts val="1600"/>
              <a:buFont typeface="Calibri"/>
              <a:buAutoNum type="arabicPeriod"/>
            </a:pPr>
            <a:r>
              <a:rPr lang="en-US" sz="1600" b="0" i="0" u="none" strike="noStrike" cap="none">
                <a:solidFill>
                  <a:srgbClr val="333333"/>
                </a:solidFill>
                <a:latin typeface="Arial"/>
                <a:ea typeface="Arial"/>
                <a:cs typeface="Arial"/>
                <a:sym typeface="Arial"/>
              </a:rPr>
              <a:t>Enter your home address and mobile phone. Select "Yes, I want to use my phone for account access“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333333"/>
              </a:buClr>
              <a:buSzPts val="1600"/>
              <a:buFont typeface="Calibri"/>
              <a:buAutoNum type="arabicPeriod"/>
            </a:pPr>
            <a:r>
              <a:rPr lang="en-US" sz="1600" b="0" i="0" u="none" strike="noStrike" cap="none">
                <a:solidFill>
                  <a:srgbClr val="333333"/>
                </a:solidFill>
                <a:latin typeface="Arial"/>
                <a:ea typeface="Arial"/>
                <a:cs typeface="Arial"/>
                <a:sym typeface="Arial"/>
              </a:rPr>
              <a:t>Select 4 challenge questions from the drop-down menus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333333"/>
              </a:buClr>
              <a:buSzPts val="1600"/>
              <a:buFont typeface="Calibri"/>
              <a:buAutoNum type="arabicPeriod"/>
            </a:pPr>
            <a:r>
              <a:rPr lang="en-US" sz="1600" b="0" i="0" u="none" strike="noStrike" cap="none">
                <a:solidFill>
                  <a:srgbClr val="333333"/>
                </a:solidFill>
                <a:latin typeface="Arial"/>
                <a:ea typeface="Arial"/>
                <a:cs typeface="Arial"/>
                <a:sym typeface="Arial"/>
              </a:rPr>
              <a:t>Review the information you've entered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333333"/>
              </a:buClr>
              <a:buSzPts val="1600"/>
              <a:buFont typeface="Calibri"/>
              <a:buAutoNum type="arabicPeriod"/>
            </a:pPr>
            <a:r>
              <a:rPr lang="en-US" sz="1600" b="0" i="0" u="none" strike="noStrike" cap="none">
                <a:solidFill>
                  <a:srgbClr val="333333"/>
                </a:solidFill>
                <a:latin typeface="Arial"/>
                <a:ea typeface="Arial"/>
                <a:cs typeface="Arial"/>
                <a:sym typeface="Arial"/>
              </a:rPr>
              <a:t>Complete the 2-step verification using your mobile phone and email</a:t>
            </a:r>
            <a:endParaRPr sz="1400" b="0" i="0" u="none" strike="noStrike" cap="none">
              <a:solidFill>
                <a:srgbClr val="000000"/>
              </a:solidFill>
              <a:latin typeface="Arial"/>
              <a:ea typeface="Arial"/>
              <a:cs typeface="Arial"/>
              <a:sym typeface="Arial"/>
            </a:endParaRPr>
          </a:p>
        </p:txBody>
      </p:sp>
      <p:sp>
        <p:nvSpPr>
          <p:cNvPr id="102" name="Google Shape;102;p3"/>
          <p:cNvSpPr txBox="1"/>
          <p:nvPr/>
        </p:nvSpPr>
        <p:spPr>
          <a:xfrm>
            <a:off x="6833575" y="3365974"/>
            <a:ext cx="4911900" cy="3417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333333"/>
                </a:solidFill>
                <a:latin typeface="Arial"/>
                <a:ea typeface="Arial"/>
                <a:cs typeface="Arial"/>
                <a:sym typeface="Arial"/>
              </a:rPr>
              <a:t>Starting during the 2024-25 FAFSA, your FSA ID will need to be verified before you can access the FAFSA application. Once the Social Security Administration verifies your information in one to three days, you will have full access to </a:t>
            </a:r>
            <a:r>
              <a:rPr lang="en-US" sz="1800" b="0" i="0" u="sng" strike="noStrike" cap="none">
                <a:solidFill>
                  <a:srgbClr val="283F6F"/>
                </a:solidFill>
                <a:latin typeface="Arial"/>
                <a:ea typeface="Arial"/>
                <a:cs typeface="Arial"/>
                <a:sym typeface="Arial"/>
                <a:hlinkClick r:id="rId4">
                  <a:extLst>
                    <a:ext uri="{A12FA001-AC4F-418D-AE19-62706E023703}">
                      <ahyp:hlinkClr xmlns:ahyp="http://schemas.microsoft.com/office/drawing/2018/hyperlinkcolor" val="tx"/>
                    </a:ext>
                  </a:extLst>
                </a:hlinkClick>
              </a:rPr>
              <a:t>www.studentaid.gov.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3333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3333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3333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3333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3333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33333"/>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p2"/>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2"/>
          <p:cNvSpPr/>
          <p:nvPr/>
        </p:nvSpPr>
        <p:spPr>
          <a:xfrm rot="5400000">
            <a:off x="5546413" y="215201"/>
            <a:ext cx="740664" cy="1183349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2"/>
          <p:cNvSpPr/>
          <p:nvPr/>
        </p:nvSpPr>
        <p:spPr>
          <a:xfrm>
            <a:off x="310234" y="354959"/>
            <a:ext cx="6184973" cy="5915212"/>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lt1"/>
                </a:solidFill>
                <a:latin typeface="Calibri"/>
                <a:ea typeface="Calibri"/>
                <a:cs typeface="Calibri"/>
                <a:sym typeface="Calibri"/>
              </a:rPr>
              <a:t>P</a:t>
            </a:r>
            <a:endParaRPr sz="1800" b="0" i="0" u="none" strike="noStrike" cap="none">
              <a:solidFill>
                <a:schemeClr val="lt1"/>
              </a:solidFill>
              <a:latin typeface="Calibri"/>
              <a:ea typeface="Calibri"/>
              <a:cs typeface="Calibri"/>
              <a:sym typeface="Calibri"/>
            </a:endParaRPr>
          </a:p>
        </p:txBody>
      </p:sp>
      <p:sp>
        <p:nvSpPr>
          <p:cNvPr id="110" name="Google Shape;110;p2"/>
          <p:cNvSpPr/>
          <p:nvPr/>
        </p:nvSpPr>
        <p:spPr>
          <a:xfrm flipH="1">
            <a:off x="7277786" y="1944913"/>
            <a:ext cx="4023360" cy="274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2"/>
          <p:cNvSpPr/>
          <p:nvPr/>
        </p:nvSpPr>
        <p:spPr>
          <a:xfrm rot="5400000">
            <a:off x="11677179" y="6053360"/>
            <a:ext cx="740664" cy="15412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2"/>
          <p:cNvPicPr preferRelativeResize="0"/>
          <p:nvPr/>
        </p:nvPicPr>
        <p:blipFill rotWithShape="1">
          <a:blip r:embed="rId3">
            <a:alphaModFix/>
          </a:blip>
          <a:srcRect/>
          <a:stretch/>
        </p:blipFill>
        <p:spPr>
          <a:xfrm>
            <a:off x="677875" y="354950"/>
            <a:ext cx="9418550" cy="5694124"/>
          </a:xfrm>
          <a:prstGeom prst="rect">
            <a:avLst/>
          </a:prstGeom>
          <a:solidFill>
            <a:schemeClr val="lt1"/>
          </a:solidFill>
          <a:ln>
            <a:noFill/>
          </a:ln>
          <a:effectLst>
            <a:outerShdw blurRad="139700" dist="127000" dir="5400000" algn="t" rotWithShape="0">
              <a:srgbClr val="000000">
                <a:alpha val="14509"/>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7"/>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7"/>
          <p:cNvSpPr/>
          <p:nvPr/>
        </p:nvSpPr>
        <p:spPr>
          <a:xfrm rot="5400000">
            <a:off x="5546413" y="215201"/>
            <a:ext cx="740664" cy="1183349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p7"/>
          <p:cNvSpPr/>
          <p:nvPr/>
        </p:nvSpPr>
        <p:spPr>
          <a:xfrm>
            <a:off x="310234" y="354959"/>
            <a:ext cx="6184973" cy="5915212"/>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7"/>
          <p:cNvSpPr/>
          <p:nvPr/>
        </p:nvSpPr>
        <p:spPr>
          <a:xfrm flipH="1">
            <a:off x="7277786" y="1944913"/>
            <a:ext cx="4023360" cy="274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7"/>
          <p:cNvSpPr/>
          <p:nvPr/>
        </p:nvSpPr>
        <p:spPr>
          <a:xfrm rot="5400000">
            <a:off x="11677179" y="6053360"/>
            <a:ext cx="740664" cy="15412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7"/>
          <p:cNvSpPr txBox="1"/>
          <p:nvPr/>
        </p:nvSpPr>
        <p:spPr>
          <a:xfrm>
            <a:off x="355460" y="354959"/>
            <a:ext cx="6094520" cy="563231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1" u="none" strike="noStrike" cap="none">
                <a:solidFill>
                  <a:srgbClr val="000000"/>
                </a:solidFill>
                <a:latin typeface="Arial"/>
                <a:ea typeface="Arial"/>
                <a:cs typeface="Arial"/>
                <a:sym typeface="Arial"/>
              </a:rPr>
              <a:t>Contributor</a:t>
            </a:r>
            <a:r>
              <a:rPr lang="en-US" sz="2000" b="0" i="0" u="none" strike="noStrike" cap="none">
                <a:solidFill>
                  <a:srgbClr val="000000"/>
                </a:solidFill>
                <a:latin typeface="Arial"/>
                <a:ea typeface="Arial"/>
                <a:cs typeface="Arial"/>
                <a:sym typeface="Arial"/>
              </a:rPr>
              <a:t> is a new term – it refers to anyone who is required to provide their information and signature on the FAFSA form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The parent wizard on the FAFSA form will offer a series of filtering questions that determine which parent of the dependent student will need an invitation to be a contributor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Students will be able to include up to 20 colleges (double the previous limit)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The save key has been eliminated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Demographic questions about the student’s gender, race, and ethnicity have been added and are for research only and do NOT affect federal student aid eligibility</a:t>
            </a:r>
            <a:endParaRPr sz="2000" b="0" i="0" u="none" strike="noStrike" cap="none">
              <a:solidFill>
                <a:schemeClr val="dk1"/>
              </a:solidFill>
              <a:latin typeface="Arial"/>
              <a:ea typeface="Arial"/>
              <a:cs typeface="Arial"/>
              <a:sym typeface="Arial"/>
            </a:endParaRPr>
          </a:p>
        </p:txBody>
      </p:sp>
      <p:pic>
        <p:nvPicPr>
          <p:cNvPr id="123" name="Google Shape;123;p7"/>
          <p:cNvPicPr preferRelativeResize="0">
            <a:picLocks noGrp="1"/>
          </p:cNvPicPr>
          <p:nvPr>
            <p:ph type="body" idx="1"/>
          </p:nvPr>
        </p:nvPicPr>
        <p:blipFill rotWithShape="1">
          <a:blip r:embed="rId3">
            <a:alphaModFix/>
          </a:blip>
          <a:srcRect/>
          <a:stretch/>
        </p:blipFill>
        <p:spPr>
          <a:xfrm>
            <a:off x="6705600" y="2065925"/>
            <a:ext cx="5176165" cy="2982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4"/>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4"/>
          <p:cNvSpPr/>
          <p:nvPr/>
        </p:nvSpPr>
        <p:spPr>
          <a:xfrm rot="5400000">
            <a:off x="5546413" y="215201"/>
            <a:ext cx="740664" cy="1183349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4"/>
          <p:cNvSpPr/>
          <p:nvPr/>
        </p:nvSpPr>
        <p:spPr>
          <a:xfrm>
            <a:off x="310234" y="354959"/>
            <a:ext cx="6184973" cy="5915212"/>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4"/>
          <p:cNvSpPr/>
          <p:nvPr/>
        </p:nvSpPr>
        <p:spPr>
          <a:xfrm flipH="1">
            <a:off x="7277786" y="1944913"/>
            <a:ext cx="4023360" cy="274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4"/>
          <p:cNvSpPr txBox="1"/>
          <p:nvPr/>
        </p:nvSpPr>
        <p:spPr>
          <a:xfrm>
            <a:off x="7239012" y="559294"/>
            <a:ext cx="4282984" cy="35421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p4"/>
          <p:cNvSpPr/>
          <p:nvPr/>
        </p:nvSpPr>
        <p:spPr>
          <a:xfrm rot="5400000">
            <a:off x="11677179" y="6053360"/>
            <a:ext cx="740664" cy="15412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4" name="Google Shape;134;p4"/>
          <p:cNvPicPr preferRelativeResize="0"/>
          <p:nvPr/>
        </p:nvPicPr>
        <p:blipFill rotWithShape="1">
          <a:blip r:embed="rId3">
            <a:alphaModFix/>
          </a:blip>
          <a:srcRect/>
          <a:stretch/>
        </p:blipFill>
        <p:spPr>
          <a:xfrm>
            <a:off x="1299850" y="1179135"/>
            <a:ext cx="5939161" cy="39699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9"/>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9"/>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9"/>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2" name="Google Shape;142;p9"/>
          <p:cNvPicPr preferRelativeResize="0"/>
          <p:nvPr/>
        </p:nvPicPr>
        <p:blipFill rotWithShape="1">
          <a:blip r:embed="rId3">
            <a:alphaModFix/>
          </a:blip>
          <a:srcRect/>
          <a:stretch/>
        </p:blipFill>
        <p:spPr>
          <a:xfrm>
            <a:off x="363000" y="-143275"/>
            <a:ext cx="8735525"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8"/>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8"/>
          <p:cNvSpPr/>
          <p:nvPr/>
        </p:nvSpPr>
        <p:spPr>
          <a:xfrm rot="5400000">
            <a:off x="5546413" y="215201"/>
            <a:ext cx="740664" cy="1183349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8"/>
          <p:cNvSpPr/>
          <p:nvPr/>
        </p:nvSpPr>
        <p:spPr>
          <a:xfrm>
            <a:off x="310234" y="354959"/>
            <a:ext cx="6184973" cy="5915212"/>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8"/>
          <p:cNvSpPr/>
          <p:nvPr/>
        </p:nvSpPr>
        <p:spPr>
          <a:xfrm flipH="1">
            <a:off x="7277786" y="1944913"/>
            <a:ext cx="4023360" cy="274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8"/>
          <p:cNvSpPr/>
          <p:nvPr/>
        </p:nvSpPr>
        <p:spPr>
          <a:xfrm rot="5400000">
            <a:off x="11677179" y="6053360"/>
            <a:ext cx="740664" cy="15412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8"/>
          <p:cNvSpPr txBox="1"/>
          <p:nvPr/>
        </p:nvSpPr>
        <p:spPr>
          <a:xfrm>
            <a:off x="355460" y="718131"/>
            <a:ext cx="6094520" cy="452431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The </a:t>
            </a:r>
            <a:r>
              <a:rPr lang="en-US" sz="2400" b="1" i="1" u="none" strike="noStrike" cap="none">
                <a:solidFill>
                  <a:srgbClr val="000000"/>
                </a:solidFill>
                <a:latin typeface="Arial"/>
                <a:ea typeface="Arial"/>
                <a:cs typeface="Arial"/>
                <a:sym typeface="Arial"/>
              </a:rPr>
              <a:t>Better FAFSA </a:t>
            </a:r>
            <a:r>
              <a:rPr lang="en-US" sz="2400" b="0" i="0" u="none" strike="noStrike" cap="none">
                <a:solidFill>
                  <a:srgbClr val="000000"/>
                </a:solidFill>
                <a:latin typeface="Arial"/>
                <a:ea typeface="Arial"/>
                <a:cs typeface="Arial"/>
                <a:sym typeface="Arial"/>
              </a:rPr>
              <a:t>will offer you and your family a more streamlined experience that may only require you to complete as few as 18 questions in 10 minutes or less. The Better FAFSA will also expand access to financial aid for many, with as many as 610,000 new students eligible to receive Federal Pell Grants. So, even if you think you don't qualify for financial aid, you should still complete the FAFSA. Ten minutes can help save you thousands of dollars in paying for your education.</a:t>
            </a:r>
            <a:endParaRPr sz="2400" b="0" i="0" u="none" strike="noStrike" cap="none">
              <a:solidFill>
                <a:schemeClr val="dk1"/>
              </a:solidFill>
              <a:latin typeface="Arial"/>
              <a:ea typeface="Arial"/>
              <a:cs typeface="Arial"/>
              <a:sym typeface="Arial"/>
            </a:endParaRPr>
          </a:p>
        </p:txBody>
      </p:sp>
      <p:pic>
        <p:nvPicPr>
          <p:cNvPr id="153" name="Google Shape;153;p8"/>
          <p:cNvPicPr preferRelativeResize="0">
            <a:picLocks noGrp="1"/>
          </p:cNvPicPr>
          <p:nvPr>
            <p:ph type="body" idx="1"/>
          </p:nvPr>
        </p:nvPicPr>
        <p:blipFill rotWithShape="1">
          <a:blip r:embed="rId3">
            <a:alphaModFix/>
          </a:blip>
          <a:srcRect/>
          <a:stretch/>
        </p:blipFill>
        <p:spPr>
          <a:xfrm>
            <a:off x="6705600" y="2065925"/>
            <a:ext cx="5176165" cy="2982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p5"/>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5"/>
          <p:cNvSpPr/>
          <p:nvPr/>
        </p:nvSpPr>
        <p:spPr>
          <a:xfrm flipH="1">
            <a:off x="616533" y="1944913"/>
            <a:ext cx="4023360" cy="274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p5"/>
          <p:cNvSpPr txBox="1">
            <a:spLocks noGrp="1"/>
          </p:cNvSpPr>
          <p:nvPr>
            <p:ph type="body" idx="1"/>
          </p:nvPr>
        </p:nvSpPr>
        <p:spPr>
          <a:xfrm>
            <a:off x="706905" y="2115239"/>
            <a:ext cx="4282984" cy="1627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endParaRPr sz="1800" b="1">
              <a:latin typeface="Arial"/>
              <a:ea typeface="Arial"/>
              <a:cs typeface="Arial"/>
              <a:sym typeface="Arial"/>
            </a:endParaRPr>
          </a:p>
          <a:p>
            <a:pPr marL="0" lvl="0" indent="0" algn="ctr" rtl="0">
              <a:lnSpc>
                <a:spcPct val="90000"/>
              </a:lnSpc>
              <a:spcBef>
                <a:spcPts val="1000"/>
              </a:spcBef>
              <a:spcAft>
                <a:spcPts val="0"/>
              </a:spcAft>
              <a:buClr>
                <a:schemeClr val="dk1"/>
              </a:buClr>
              <a:buSzPts val="1800"/>
              <a:buNone/>
            </a:pPr>
            <a:endParaRPr sz="1800" b="1">
              <a:latin typeface="Arial"/>
              <a:ea typeface="Arial"/>
              <a:cs typeface="Arial"/>
              <a:sym typeface="Arial"/>
            </a:endParaRPr>
          </a:p>
          <a:p>
            <a:pPr marL="0" lvl="0" indent="0" algn="ctr" rtl="0">
              <a:lnSpc>
                <a:spcPct val="90000"/>
              </a:lnSpc>
              <a:spcBef>
                <a:spcPts val="1000"/>
              </a:spcBef>
              <a:spcAft>
                <a:spcPts val="0"/>
              </a:spcAft>
              <a:buClr>
                <a:schemeClr val="dk1"/>
              </a:buClr>
              <a:buSzPts val="1800"/>
              <a:buNone/>
            </a:pPr>
            <a:r>
              <a:rPr lang="en-US" sz="1800" b="1" u="sng">
                <a:solidFill>
                  <a:schemeClr val="hlink"/>
                </a:solidFill>
                <a:latin typeface="Arial"/>
                <a:ea typeface="Arial"/>
                <a:cs typeface="Arial"/>
                <a:sym typeface="Arial"/>
                <a:hlinkClick r:id="rId3"/>
              </a:rPr>
              <a:t>https://www.icansucceed.org/media/cms/ICAN__Why_File_the_FAFSA_FA86A4D60FA2E.pdf</a:t>
            </a:r>
            <a:endParaRPr sz="1800" b="1">
              <a:latin typeface="Arial"/>
              <a:ea typeface="Arial"/>
              <a:cs typeface="Arial"/>
              <a:sym typeface="Arial"/>
            </a:endParaRPr>
          </a:p>
          <a:p>
            <a:pPr marL="0" lvl="0" indent="0" algn="l" rtl="0">
              <a:lnSpc>
                <a:spcPct val="90000"/>
              </a:lnSpc>
              <a:spcBef>
                <a:spcPts val="1000"/>
              </a:spcBef>
              <a:spcAft>
                <a:spcPts val="0"/>
              </a:spcAft>
              <a:buClr>
                <a:schemeClr val="dk1"/>
              </a:buClr>
              <a:buSzPts val="1800"/>
              <a:buNone/>
            </a:pPr>
            <a:endParaRPr sz="1800"/>
          </a:p>
        </p:txBody>
      </p:sp>
      <p:sp>
        <p:nvSpPr>
          <p:cNvPr id="161" name="Google Shape;161;p5"/>
          <p:cNvSpPr/>
          <p:nvPr/>
        </p:nvSpPr>
        <p:spPr>
          <a:xfrm rot="5400000">
            <a:off x="-225843" y="6053360"/>
            <a:ext cx="740664" cy="15412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5"/>
          <p:cNvSpPr/>
          <p:nvPr/>
        </p:nvSpPr>
        <p:spPr>
          <a:xfrm rot="5400000">
            <a:off x="5904923" y="215201"/>
            <a:ext cx="740664" cy="1183349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p5"/>
          <p:cNvSpPr/>
          <p:nvPr/>
        </p:nvSpPr>
        <p:spPr>
          <a:xfrm>
            <a:off x="5696793" y="354959"/>
            <a:ext cx="6184973" cy="5915212"/>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4" name="Google Shape;164;p5" descr="A poster with text on it&#10;&#10;Description automatically generated"/>
          <p:cNvPicPr preferRelativeResize="0"/>
          <p:nvPr/>
        </p:nvPicPr>
        <p:blipFill rotWithShape="1">
          <a:blip r:embed="rId4">
            <a:alphaModFix/>
          </a:blip>
          <a:srcRect/>
          <a:stretch/>
        </p:blipFill>
        <p:spPr>
          <a:xfrm>
            <a:off x="6095999" y="61854"/>
            <a:ext cx="4686300" cy="6438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p6"/>
          <p:cNvSpPr/>
          <p:nvPr/>
        </p:nvSpPr>
        <p:spPr>
          <a:xfrm>
            <a:off x="643278" y="2573756"/>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 name="Google Shape;171;p6"/>
          <p:cNvSpPr txBox="1">
            <a:spLocks noGrp="1"/>
          </p:cNvSpPr>
          <p:nvPr>
            <p:ph type="body" idx="1"/>
          </p:nvPr>
        </p:nvSpPr>
        <p:spPr>
          <a:xfrm>
            <a:off x="469386" y="2789283"/>
            <a:ext cx="3429000" cy="34107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endParaRPr sz="1700" b="1">
              <a:latin typeface="Arial"/>
              <a:ea typeface="Arial"/>
              <a:cs typeface="Arial"/>
              <a:sym typeface="Arial"/>
            </a:endParaRPr>
          </a:p>
          <a:p>
            <a:pPr marL="0" lvl="0" indent="0" algn="ctr" rtl="0">
              <a:lnSpc>
                <a:spcPct val="90000"/>
              </a:lnSpc>
              <a:spcBef>
                <a:spcPts val="1000"/>
              </a:spcBef>
              <a:spcAft>
                <a:spcPts val="0"/>
              </a:spcAft>
              <a:buClr>
                <a:schemeClr val="dk1"/>
              </a:buClr>
              <a:buSzPct val="100000"/>
              <a:buNone/>
            </a:pPr>
            <a:r>
              <a:rPr lang="en-US" sz="1700" b="1">
                <a:highlight>
                  <a:srgbClr val="FFFF00"/>
                </a:highlight>
                <a:latin typeface="Arial"/>
                <a:ea typeface="Arial"/>
                <a:cs typeface="Arial"/>
                <a:sym typeface="Arial"/>
              </a:rPr>
              <a:t>FAFSA is the only way to qualify for Federal Loans</a:t>
            </a:r>
            <a:r>
              <a:rPr lang="en-US" sz="1700" b="1">
                <a:latin typeface="Arial"/>
                <a:ea typeface="Arial"/>
                <a:cs typeface="Arial"/>
                <a:sym typeface="Arial"/>
              </a:rPr>
              <a:t>, and if you could qualify for a forgiveness loan in the future this is the only way you will be able to benefit from the forgiveness opportunity. Private loans do not qualify for forgiveness.</a:t>
            </a:r>
            <a:endParaRPr/>
          </a:p>
          <a:p>
            <a:pPr marL="0" lvl="0" indent="0" algn="ctr" rtl="0">
              <a:lnSpc>
                <a:spcPct val="90000"/>
              </a:lnSpc>
              <a:spcBef>
                <a:spcPts val="1000"/>
              </a:spcBef>
              <a:spcAft>
                <a:spcPts val="0"/>
              </a:spcAft>
              <a:buClr>
                <a:schemeClr val="dk1"/>
              </a:buClr>
              <a:buSzPct val="100000"/>
              <a:buNone/>
            </a:pPr>
            <a:endParaRPr sz="1700" b="1">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endParaRPr sz="1700" b="1">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endParaRPr sz="1700" b="1">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endParaRPr sz="1700" b="1">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endParaRPr sz="1700"/>
          </a:p>
        </p:txBody>
      </p:sp>
      <p:pic>
        <p:nvPicPr>
          <p:cNvPr id="172" name="Google Shape;172;p6" descr="A brochure with text and images&#10;&#10;Description automatically generated"/>
          <p:cNvPicPr preferRelativeResize="0"/>
          <p:nvPr/>
        </p:nvPicPr>
        <p:blipFill rotWithShape="1">
          <a:blip r:embed="rId3">
            <a:alphaModFix/>
          </a:blip>
          <a:srcRect/>
          <a:stretch/>
        </p:blipFill>
        <p:spPr>
          <a:xfrm>
            <a:off x="3971501" y="224651"/>
            <a:ext cx="7586524" cy="587955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494</Words>
  <Application>Microsoft Macintosh PowerPoint</Application>
  <PresentationFormat>Widescreen</PresentationFormat>
  <Paragraphs>42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Merriweather Black</vt:lpstr>
      <vt:lpstr>Arial</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Meeting college and state deadlines can make a difference in the amount of aid a student receives so file ASAP       </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Madden, Patricia A</dc:creator>
  <cp:lastModifiedBy>Microsoft Office User</cp:lastModifiedBy>
  <cp:revision>1</cp:revision>
  <dcterms:created xsi:type="dcterms:W3CDTF">2023-12-14T17:40:43Z</dcterms:created>
  <dcterms:modified xsi:type="dcterms:W3CDTF">2024-11-06T16:59:40Z</dcterms:modified>
</cp:coreProperties>
</file>